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574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282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EDED6C-3980-4709-B24A-7F08A86F41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1149E76-C62A-462B-A32D-55609717AC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217E47-F562-4AC0-8BB2-51BFF124FB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178AF-0F0D-4F37-862A-09E34CC21544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1601F0-1C44-4596-BDDE-D1CD8C77FF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E83F1D-F0B5-4312-A1EA-BF76499019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40868-055E-499D-8673-720D59FEB5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487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C2F5F4-2FDD-4119-AA9E-28AFDE0CFD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85FD986-0CBF-46A5-9C63-62699DE699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F773C0-5AFF-47AD-B1A2-2EFA060B2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178AF-0F0D-4F37-862A-09E34CC21544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9F4E3E-E681-4380-82AC-FFE50C5AE7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4522B5-527D-4B76-B199-AC8BCD3A0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40868-055E-499D-8673-720D59FEB5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8934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B67216F-A1CA-42B6-AF96-0C6BA396F0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80705F2-F22C-4358-A88B-4CAFC976E5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4030C8-443B-421D-A3D2-2454D7F7AA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178AF-0F0D-4F37-862A-09E34CC21544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CD79ED-A2BE-45D1-8554-03C5215C7B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174FF8-CB3F-4BB5-9F36-69AD218DD6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40868-055E-499D-8673-720D59FEB5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1144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300DD2-3886-40B4-AA3E-2522E1B57A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532B0E-7A59-4ED7-A60F-925BE18CF6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3FB724-D1EE-49F7-AEFB-21EE6E4368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178AF-0F0D-4F37-862A-09E34CC21544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4771F0-9F10-41BC-B4AD-EA8BC2DEA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6D74A2-B3BA-40D1-A661-E5B42324B4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40868-055E-499D-8673-720D59FEB5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0873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93C723-901E-4CF0-A8AB-2AF19216ED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50F64A-E8AD-4160-B64D-18B7D3EF01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8CAB48-CBC9-415D-B7D2-AD69B3D261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178AF-0F0D-4F37-862A-09E34CC21544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566D8F-A139-48AB-A90C-5965463B9C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55936C-E4FA-4DCD-9E2D-DD5880CAC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40868-055E-499D-8673-720D59FEB5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7849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9E950C-F9C7-4579-8162-7EF650AF42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63FF50-EF2F-4D50-A656-171874F3CB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C392CA-1930-4AF0-91EB-1CBBF37A2D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CFABDB-8900-4C31-A097-4A6B088121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178AF-0F0D-4F37-862A-09E34CC21544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8649FF-E05D-43DA-8776-9FF541B87D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0384AA-33E8-4711-B3AA-25F7C63DE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40868-055E-499D-8673-720D59FEB5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9227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7274EF-EA6E-49B3-B370-8768C0F949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0E410F-BC95-4FCE-9C3F-9D6D10F4DD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7DFDFB-142D-47C5-924E-95E49963B2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2453AE-F56A-456B-9255-E1C2FA5ABB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61551B0-8608-45C4-BBAF-6DFB8DA36B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01D1B1F-BF81-4156-9F7D-8275A0764D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178AF-0F0D-4F37-862A-09E34CC21544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61552C5-2EB1-4BE9-B236-BFF59F0CF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C518ECD-3823-4130-8F07-1D7886BEC8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40868-055E-499D-8673-720D59FEB5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1141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8AB8C7-1671-42A5-88CB-32692006B8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6F01B5-1C07-4314-9530-CF67E5A25A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178AF-0F0D-4F37-862A-09E34CC21544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39586AD-5EC8-484B-A53A-44EEC447A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65875A-AB61-4D64-8679-22B646FBCE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40868-055E-499D-8673-720D59FEB5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1239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816AA76-B231-4810-AB87-4C18FD26AF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178AF-0F0D-4F37-862A-09E34CC21544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E786E9-08A6-4AF4-87F4-7B670C77A0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E0213D-69C2-477B-99F8-C7E310A21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40868-055E-499D-8673-720D59FEB5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0655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98EB58-C87C-48AF-A123-94CBCEBF2A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247B9D-296F-4AB6-B685-1BB6596558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F3D21A-1DA1-4C0C-963E-5B45964167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6F7B75-6C0E-4F40-88F2-3BDBB1D8A0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178AF-0F0D-4F37-862A-09E34CC21544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342CD4-9E24-49D3-858B-946F8F0E1E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82A3C8-0EEA-4D93-8E88-92E4B43F9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40868-055E-499D-8673-720D59FEB5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5581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B4A397-725D-43AA-B41E-A39BB2E46F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F48E140-3BDE-465E-AD46-41E8F7528B9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F5F6DD-C82A-4BD0-BCF1-014ECB505C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B3F7AB-5C93-4EDA-BBE5-9D9D62674F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178AF-0F0D-4F37-862A-09E34CC21544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026ED7-F6F2-4351-95EB-1C52E776A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494C3B-0F90-4708-AC46-7AA53EB49C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40868-055E-499D-8673-720D59FEB5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3590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D8C0E14-A925-4C4C-B5C3-F2BA35BE49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F808BC-EBF1-403D-A000-9829E37FDA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BF32AF-172F-4B3C-BFED-E02CBFE73A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1178AF-0F0D-4F37-862A-09E34CC21544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73ED33-D59D-4017-9359-7A08F9126A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5172FD-C3C4-4781-9E6C-DD2E14470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F40868-055E-499D-8673-720D59FEB5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901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9F10AB-5896-498E-9F31-CC959C5DC2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668" y="424031"/>
            <a:ext cx="12050331" cy="3004969"/>
          </a:xfrm>
        </p:spPr>
        <p:txBody>
          <a:bodyPr>
            <a:normAutofit/>
          </a:bodyPr>
          <a:lstStyle/>
          <a:p>
            <a:r>
              <a:rPr lang="en-US" sz="6600" dirty="0"/>
              <a:t>Performance, Space and Spirituality: Music and Ori-</a:t>
            </a:r>
            <a:r>
              <a:rPr lang="en-US" sz="6600" dirty="0" err="1"/>
              <a:t>oke</a:t>
            </a:r>
            <a:r>
              <a:rPr lang="en-US" sz="6600" dirty="0"/>
              <a:t> Christianity in Nigeria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DED52673-327E-44E9-86B0-1A2528D79415}"/>
              </a:ext>
            </a:extLst>
          </p:cNvPr>
          <p:cNvSpPr txBox="1">
            <a:spLocks/>
          </p:cNvSpPr>
          <p:nvPr/>
        </p:nvSpPr>
        <p:spPr>
          <a:xfrm>
            <a:off x="2057929" y="4587409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</a:pPr>
            <a:r>
              <a:rPr lang="en-US" dirty="0"/>
              <a:t>Toyin Samuel Ajose</a:t>
            </a:r>
          </a:p>
          <a:p>
            <a:pPr algn="r">
              <a:lnSpc>
                <a:spcPct val="100000"/>
              </a:lnSpc>
            </a:pPr>
            <a:r>
              <a:rPr lang="en-US" dirty="0"/>
              <a:t>Department of Music</a:t>
            </a:r>
          </a:p>
          <a:p>
            <a:pPr algn="r">
              <a:lnSpc>
                <a:spcPct val="100000"/>
              </a:lnSpc>
            </a:pPr>
            <a:r>
              <a:rPr lang="en-US" dirty="0"/>
              <a:t>University of Ibadan, Nigeria</a:t>
            </a:r>
          </a:p>
          <a:p>
            <a:pPr algn="r">
              <a:lnSpc>
                <a:spcPct val="100000"/>
              </a:lnSpc>
            </a:pPr>
            <a:r>
              <a:rPr lang="en-US" dirty="0"/>
              <a:t>ts.ajose@ui.edu.ng</a:t>
            </a:r>
          </a:p>
          <a:p>
            <a:endParaRPr lang="en-US" dirty="0"/>
          </a:p>
        </p:txBody>
      </p:sp>
      <p:pic>
        <p:nvPicPr>
          <p:cNvPr id="5" name="Picture 7">
            <a:extLst>
              <a:ext uri="{FF2B5EF4-FFF2-40B4-BE49-F238E27FC236}">
                <a16:creationId xmlns:a16="http://schemas.microsoft.com/office/drawing/2014/main" id="{69100D23-69AB-4DC7-812E-009FFCBE72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306" y="4605462"/>
            <a:ext cx="1418623" cy="1418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2773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69F575-9E7C-4EDF-BF56-E61D7722DD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345" y="245650"/>
            <a:ext cx="5718367" cy="88009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“Sacred sites mean something more” </a:t>
            </a:r>
            <a:r>
              <a:rPr lang="en-US" sz="2700" dirty="0"/>
              <a:t>(Coomans et al</a:t>
            </a:r>
            <a:r>
              <a:rPr lang="en-US" sz="2700" dirty="0" smtClean="0"/>
              <a:t>. 2012: 10)</a:t>
            </a:r>
            <a:endParaRPr lang="en-US" sz="27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E01CB8-DAF5-4E86-956E-448DFF428C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9768" y="2049462"/>
            <a:ext cx="3932237" cy="3811588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7" name="Picture 9" descr="No photo description available.">
            <a:extLst>
              <a:ext uri="{FF2B5EF4-FFF2-40B4-BE49-F238E27FC236}">
                <a16:creationId xmlns:a16="http://schemas.microsoft.com/office/drawing/2014/main" id="{28650241-ABFB-45D5-9C0F-CAEB88318A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5057" y="-150413"/>
            <a:ext cx="6187175" cy="6191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May be an image of 1 person and text">
            <a:extLst>
              <a:ext uri="{FF2B5EF4-FFF2-40B4-BE49-F238E27FC236}">
                <a16:creationId xmlns:a16="http://schemas.microsoft.com/office/drawing/2014/main" id="{B1C5FA88-3B08-4E35-B461-5B123AFCC1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7556"/>
            <a:ext cx="5955057" cy="561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1E1BABA7-A786-43F6-A36A-508A42776343}"/>
              </a:ext>
            </a:extLst>
          </p:cNvPr>
          <p:cNvSpPr txBox="1">
            <a:spLocks/>
          </p:cNvSpPr>
          <p:nvPr/>
        </p:nvSpPr>
        <p:spPr>
          <a:xfrm>
            <a:off x="6627270" y="5712942"/>
            <a:ext cx="5378059" cy="86288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Is my wife on the mountain?</a:t>
            </a:r>
          </a:p>
        </p:txBody>
      </p:sp>
    </p:spTree>
    <p:extLst>
      <p:ext uri="{BB962C8B-B14F-4D97-AF65-F5344CB8AC3E}">
        <p14:creationId xmlns:p14="http://schemas.microsoft.com/office/powerpoint/2010/main" val="345583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0007889-439C-4350-B253-865A71C68D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424" y="-153986"/>
            <a:ext cx="10515600" cy="1325563"/>
          </a:xfrm>
        </p:spPr>
        <p:txBody>
          <a:bodyPr/>
          <a:lstStyle/>
          <a:p>
            <a:r>
              <a:rPr lang="en-US" dirty="0"/>
              <a:t>Review of Literature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7413D95-2961-41AE-A850-62F802A05C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2156" y="798490"/>
            <a:ext cx="11807687" cy="5595161"/>
          </a:xfrm>
        </p:spPr>
        <p:txBody>
          <a:bodyPr>
            <a:normAutofit lnSpcReduction="10000"/>
          </a:bodyPr>
          <a:lstStyle/>
          <a:p>
            <a:r>
              <a:rPr lang="en-US" dirty="0"/>
              <a:t>Definition and conceptualization of sacred space (Otto 1946; Eliade 1959; </a:t>
            </a:r>
            <a:r>
              <a:rPr lang="en-US" dirty="0" err="1"/>
              <a:t>Koivuguu</a:t>
            </a:r>
            <a:r>
              <a:rPr lang="en-US" dirty="0"/>
              <a:t> 2009)</a:t>
            </a:r>
          </a:p>
          <a:p>
            <a:pPr marL="0" indent="0">
              <a:buNone/>
            </a:pPr>
            <a:endParaRPr lang="en-US" sz="200" dirty="0"/>
          </a:p>
          <a:p>
            <a:r>
              <a:rPr lang="en-US" dirty="0"/>
              <a:t>Manifestations in local and global settings (Friedland and Hecht 1991; Jung 2002; Okyere 2012; </a:t>
            </a:r>
            <a:r>
              <a:rPr lang="en-US" dirty="0" err="1"/>
              <a:t>Ogundayo</a:t>
            </a:r>
            <a:r>
              <a:rPr lang="en-US" dirty="0"/>
              <a:t> and Adekunle 2019)</a:t>
            </a:r>
          </a:p>
          <a:p>
            <a:endParaRPr lang="en-US" sz="200" dirty="0"/>
          </a:p>
          <a:p>
            <a:r>
              <a:rPr lang="en-US" dirty="0"/>
              <a:t>Nuances and ambivalences (</a:t>
            </a:r>
            <a:r>
              <a:rPr lang="en-US" dirty="0" err="1"/>
              <a:t>Heynickx</a:t>
            </a:r>
            <a:r>
              <a:rPr lang="en-US" dirty="0"/>
              <a:t> et al. 1992; Rosati, 2009; Ball 2012)</a:t>
            </a:r>
          </a:p>
          <a:p>
            <a:endParaRPr lang="en-US" sz="200" dirty="0"/>
          </a:p>
          <a:p>
            <a:r>
              <a:rPr lang="en-US" dirty="0"/>
              <a:t>Significance in different religious and social contexts (Davies 1994; </a:t>
            </a:r>
            <a:r>
              <a:rPr lang="en-US" dirty="0" err="1"/>
              <a:t>Aitpaeva</a:t>
            </a:r>
            <a:r>
              <a:rPr lang="en-US" dirty="0"/>
              <a:t> 2009;  </a:t>
            </a:r>
            <a:r>
              <a:rPr lang="en-US" dirty="0" err="1"/>
              <a:t>Bastin</a:t>
            </a:r>
            <a:r>
              <a:rPr lang="en-US" dirty="0"/>
              <a:t> 2012)</a:t>
            </a:r>
          </a:p>
          <a:p>
            <a:endParaRPr lang="en-US" sz="200" dirty="0"/>
          </a:p>
          <a:p>
            <a:r>
              <a:rPr lang="en-US" dirty="0"/>
              <a:t>Ritual site for symbolic performances, a significant place that answers people’s questions (</a:t>
            </a:r>
            <a:r>
              <a:rPr lang="en-US" dirty="0" err="1"/>
              <a:t>Chidester</a:t>
            </a:r>
            <a:r>
              <a:rPr lang="en-US" dirty="0"/>
              <a:t> and </a:t>
            </a:r>
            <a:r>
              <a:rPr lang="en-US" dirty="0" err="1"/>
              <a:t>Linenthal</a:t>
            </a:r>
            <a:r>
              <a:rPr lang="en-US" dirty="0"/>
              <a:t>, 1995)</a:t>
            </a:r>
          </a:p>
          <a:p>
            <a:pPr marL="0" indent="0">
              <a:buNone/>
            </a:pPr>
            <a:endParaRPr lang="en-US" sz="200" dirty="0"/>
          </a:p>
          <a:p>
            <a:r>
              <a:rPr lang="en-US" dirty="0"/>
              <a:t>Ori-</a:t>
            </a:r>
            <a:r>
              <a:rPr lang="en-US" dirty="0" err="1"/>
              <a:t>oke</a:t>
            </a:r>
            <a:r>
              <a:rPr lang="en-US" dirty="0"/>
              <a:t> is underexplored in African/Nigerian sacred geographies as an “energetic zone” where people negotiate vitally necessary conditions” (</a:t>
            </a:r>
            <a:r>
              <a:rPr lang="en-US" dirty="0" err="1"/>
              <a:t>Aitpaeva</a:t>
            </a:r>
            <a:r>
              <a:rPr lang="en-US" dirty="0"/>
              <a:t> 2009)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0267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74C172-E0D3-4EE0-9264-18E5D41F1C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2620"/>
            <a:ext cx="10515600" cy="1325563"/>
          </a:xfrm>
        </p:spPr>
        <p:txBody>
          <a:bodyPr/>
          <a:lstStyle/>
          <a:p>
            <a:r>
              <a:rPr lang="en-US" dirty="0"/>
              <a:t>Review of literature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068AFF-7F85-4D4D-B98D-A47D94AACE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5384" y="1251284"/>
            <a:ext cx="11526253" cy="5606716"/>
          </a:xfrm>
        </p:spPr>
        <p:txBody>
          <a:bodyPr/>
          <a:lstStyle/>
          <a:p>
            <a:r>
              <a:rPr lang="en-US" dirty="0"/>
              <a:t>African Spirituality and sacred spaces (</a:t>
            </a:r>
            <a:r>
              <a:rPr lang="en-US" dirty="0" err="1"/>
              <a:t>Parrinder</a:t>
            </a:r>
            <a:r>
              <a:rPr lang="en-US" dirty="0"/>
              <a:t> 1954; Mbiti 1969, 1975; Olupona 1991, 2000; </a:t>
            </a:r>
            <a:r>
              <a:rPr lang="en-US" dirty="0" err="1"/>
              <a:t>Gumo</a:t>
            </a:r>
            <a:r>
              <a:rPr lang="en-US" dirty="0"/>
              <a:t> et al 2009; Ayegboyin 2010; </a:t>
            </a:r>
            <a:r>
              <a:rPr lang="en-US" dirty="0" err="1"/>
              <a:t>Okpu</a:t>
            </a:r>
            <a:r>
              <a:rPr lang="en-US" dirty="0"/>
              <a:t> 2017, </a:t>
            </a:r>
            <a:r>
              <a:rPr lang="en-US" dirty="0" err="1"/>
              <a:t>Ogundayo</a:t>
            </a:r>
            <a:r>
              <a:rPr lang="en-US" dirty="0"/>
              <a:t> and Adekunle 2019) </a:t>
            </a:r>
          </a:p>
          <a:p>
            <a:pPr marL="0" indent="0">
              <a:buNone/>
            </a:pPr>
            <a:endParaRPr lang="en-US" sz="1800" dirty="0"/>
          </a:p>
          <a:p>
            <a:r>
              <a:rPr lang="en-US" dirty="0"/>
              <a:t>Prayer mountain in African lived Christianity (Ayegboyin 2005; Alabi 2012; Okyere 2012, 2018; </a:t>
            </a:r>
            <a:r>
              <a:rPr lang="en-US" dirty="0" err="1"/>
              <a:t>Yaovi</a:t>
            </a:r>
            <a:r>
              <a:rPr lang="en-US" dirty="0"/>
              <a:t> et al. 2018; Samuel and Ajose 2018, Gbadegesin 2019)</a:t>
            </a:r>
          </a:p>
          <a:p>
            <a:pPr marL="0" indent="0">
              <a:buNone/>
            </a:pPr>
            <a:endParaRPr lang="en-US" sz="1800" dirty="0"/>
          </a:p>
          <a:p>
            <a:r>
              <a:rPr lang="en-US" dirty="0"/>
              <a:t>Sight or sound in the study of religion? (</a:t>
            </a:r>
            <a:r>
              <a:rPr lang="en-US" dirty="0" err="1"/>
              <a:t>Chidester</a:t>
            </a:r>
            <a:r>
              <a:rPr lang="en-US" dirty="0"/>
              <a:t> 1992; Schmidt 2002; </a:t>
            </a:r>
            <a:r>
              <a:rPr lang="en-US" dirty="0" err="1"/>
              <a:t>Hacket</a:t>
            </a:r>
            <a:r>
              <a:rPr lang="en-US" dirty="0"/>
              <a:t> 2012; </a:t>
            </a:r>
            <a:r>
              <a:rPr lang="en-US" dirty="0" err="1"/>
              <a:t>Kasfelt</a:t>
            </a:r>
            <a:r>
              <a:rPr lang="en-US" dirty="0"/>
              <a:t> 2020)</a:t>
            </a:r>
          </a:p>
          <a:p>
            <a:pPr marL="0" indent="0">
              <a:buNone/>
            </a:pPr>
            <a:endParaRPr lang="en-US" sz="1800" dirty="0"/>
          </a:p>
          <a:p>
            <a:r>
              <a:rPr lang="en-US" dirty="0"/>
              <a:t>Music in Nigerian/Yoruba Christianity ( </a:t>
            </a:r>
            <a:r>
              <a:rPr lang="en-US" dirty="0" err="1"/>
              <a:t>Ojo</a:t>
            </a:r>
            <a:r>
              <a:rPr lang="en-US" dirty="0"/>
              <a:t> 1998; Adedeji 2004, 2012; </a:t>
            </a:r>
            <a:r>
              <a:rPr lang="en-US" dirty="0" err="1"/>
              <a:t>Loko</a:t>
            </a:r>
            <a:r>
              <a:rPr lang="en-US" dirty="0"/>
              <a:t> 2012, </a:t>
            </a:r>
            <a:r>
              <a:rPr lang="en-US" dirty="0" err="1"/>
              <a:t>Owoaje</a:t>
            </a:r>
            <a:r>
              <a:rPr lang="en-US" dirty="0"/>
              <a:t> 2014; Brennan 2018; Ajose 2020</a:t>
            </a:r>
          </a:p>
        </p:txBody>
      </p:sp>
    </p:spTree>
    <p:extLst>
      <p:ext uri="{BB962C8B-B14F-4D97-AF65-F5344CB8AC3E}">
        <p14:creationId xmlns:p14="http://schemas.microsoft.com/office/powerpoint/2010/main" val="990027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2FEF1BDE-D96E-4B5F-A0F4-D74C2DBC461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20" y="942961"/>
            <a:ext cx="5744805" cy="2738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65" descr="Description: 20180906_143829">
            <a:extLst>
              <a:ext uri="{FF2B5EF4-FFF2-40B4-BE49-F238E27FC236}">
                <a16:creationId xmlns:a16="http://schemas.microsoft.com/office/drawing/2014/main" id="{57CB460B-266A-4675-A910-DF6532ACB0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55" r="6592" b="17131"/>
          <a:stretch>
            <a:fillRect/>
          </a:stretch>
        </p:blipFill>
        <p:spPr bwMode="auto">
          <a:xfrm>
            <a:off x="32482" y="3681232"/>
            <a:ext cx="5776839" cy="3057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FF8C354-48CB-4324-B3A4-5526BBC0C62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6059" y="-303561"/>
            <a:ext cx="6335227" cy="5052219"/>
          </a:xfrm>
          <a:prstGeom prst="rect">
            <a:avLst/>
          </a:prstGeom>
        </p:spPr>
      </p:pic>
      <p:pic>
        <p:nvPicPr>
          <p:cNvPr id="8" name="Mountain song_2_ fire_power">
            <a:hlinkClick r:id="" action="ppaction://media"/>
            <a:extLst>
              <a:ext uri="{FF2B5EF4-FFF2-40B4-BE49-F238E27FC236}">
                <a16:creationId xmlns:a16="http://schemas.microsoft.com/office/drawing/2014/main" id="{B9BA171B-2849-411A-B130-B4D4D5CF00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173687" y="4139058"/>
            <a:ext cx="609600" cy="6096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41A21A0-2BA4-41C4-8B22-896491B874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60608" y="1"/>
            <a:ext cx="12685690" cy="1120462"/>
          </a:xfrm>
        </p:spPr>
        <p:txBody>
          <a:bodyPr>
            <a:normAutofit/>
          </a:bodyPr>
          <a:lstStyle/>
          <a:p>
            <a:pPr algn="ctr"/>
            <a:r>
              <a:rPr lang="en-US" sz="3700" dirty="0"/>
              <a:t>“We are here to fight”: negotiating welfare through warfare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239B545-EF8F-4449-A4B7-B112D1594C6A}"/>
              </a:ext>
            </a:extLst>
          </p:cNvPr>
          <p:cNvSpPr txBox="1"/>
          <p:nvPr/>
        </p:nvSpPr>
        <p:spPr>
          <a:xfrm>
            <a:off x="5937161" y="4828795"/>
            <a:ext cx="622235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Singing: Fire from above enter my life. Holy Ghost Fire!!!</a:t>
            </a:r>
          </a:p>
          <a:p>
            <a:endParaRPr lang="en-US" sz="2000" dirty="0"/>
          </a:p>
          <a:p>
            <a:r>
              <a:rPr lang="en-US" sz="2000" dirty="0"/>
              <a:t>Prayer: “Father, I am suffering because I am powerless. Rekindle the fire of the Holy Spirit in me.  I want to be powerful!”</a:t>
            </a:r>
          </a:p>
        </p:txBody>
      </p:sp>
    </p:spTree>
    <p:extLst>
      <p:ext uri="{BB962C8B-B14F-4D97-AF65-F5344CB8AC3E}">
        <p14:creationId xmlns:p14="http://schemas.microsoft.com/office/powerpoint/2010/main" val="3179041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58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CBC82E-243D-4C5D-8D14-85AEB023E0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51" y="-76793"/>
            <a:ext cx="11409609" cy="1325563"/>
          </a:xfrm>
        </p:spPr>
        <p:txBody>
          <a:bodyPr/>
          <a:lstStyle/>
          <a:p>
            <a:pPr algn="ctr"/>
            <a:r>
              <a:rPr lang="en-US" dirty="0"/>
              <a:t>Analyzing Ori-</a:t>
            </a:r>
            <a:r>
              <a:rPr lang="en-US" dirty="0" err="1"/>
              <a:t>oke</a:t>
            </a:r>
            <a:r>
              <a:rPr lang="en-US" dirty="0"/>
              <a:t> </a:t>
            </a:r>
            <a:r>
              <a:rPr lang="en-US" dirty="0" smtClean="0"/>
              <a:t>performance</a:t>
            </a:r>
            <a:r>
              <a:rPr lang="en-US" dirty="0" smtClean="0"/>
              <a:t> </a:t>
            </a:r>
            <a:r>
              <a:rPr lang="en-US" dirty="0"/>
              <a:t>space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541A68-7225-485B-8B32-741F481446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1729" y="744370"/>
            <a:ext cx="6524496" cy="6004160"/>
          </a:xfrm>
        </p:spPr>
        <p:txBody>
          <a:bodyPr>
            <a:normAutofit fontScale="92500"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dirty="0"/>
              <a:t>Fast tempo music heightens prayers</a:t>
            </a:r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dirty="0"/>
              <a:t>Indigenous percussions on Ori-</a:t>
            </a:r>
            <a:r>
              <a:rPr lang="en-US" dirty="0" err="1"/>
              <a:t>oke</a:t>
            </a:r>
            <a:r>
              <a:rPr lang="en-US" dirty="0"/>
              <a:t> as an archetype of military band</a:t>
            </a:r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dirty="0"/>
              <a:t>Drums and bells - paradox of violence and victory (Rom 2020)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i="1" dirty="0"/>
              <a:t>Agogo</a:t>
            </a:r>
            <a:r>
              <a:rPr lang="en-US" dirty="0"/>
              <a:t> </a:t>
            </a:r>
            <a:r>
              <a:rPr lang="en-US" i="1" dirty="0" err="1"/>
              <a:t>Igbala</a:t>
            </a:r>
            <a:r>
              <a:rPr lang="en-US" i="1" dirty="0"/>
              <a:t>/</a:t>
            </a:r>
            <a:r>
              <a:rPr lang="en-US" i="1" dirty="0" err="1"/>
              <a:t>Isegun</a:t>
            </a:r>
            <a:r>
              <a:rPr lang="en-US" i="1" dirty="0"/>
              <a:t> </a:t>
            </a:r>
            <a:r>
              <a:rPr lang="en-US" dirty="0"/>
              <a:t>(bell of victory)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dirty="0"/>
              <a:t>Spontaneous compositions, divinely inspired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dirty="0"/>
              <a:t>Call and response, short verse form, folk tunes, pentatonic scale, parallel harmony 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dirty="0"/>
              <a:t>Ori-</a:t>
            </a:r>
            <a:r>
              <a:rPr lang="en-US" dirty="0" err="1"/>
              <a:t>oke</a:t>
            </a:r>
            <a:r>
              <a:rPr lang="en-US" dirty="0"/>
              <a:t> populating (Yoruba) Christian music </a:t>
            </a:r>
            <a:r>
              <a:rPr lang="en-US" dirty="0" smtClean="0"/>
              <a:t>repertoire </a:t>
            </a:r>
            <a:endParaRPr lang="en-US" dirty="0"/>
          </a:p>
        </p:txBody>
      </p:sp>
      <p:pic>
        <p:nvPicPr>
          <p:cNvPr id="3074" name="Picture 74" descr="Description: WP_20170126_10_33_56_Selfie">
            <a:extLst>
              <a:ext uri="{FF2B5EF4-FFF2-40B4-BE49-F238E27FC236}">
                <a16:creationId xmlns:a16="http://schemas.microsoft.com/office/drawing/2014/main" id="{C445AD17-0790-41E0-AE48-5655A91517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1" t="6546" r="15544"/>
          <a:stretch>
            <a:fillRect/>
          </a:stretch>
        </p:blipFill>
        <p:spPr bwMode="auto">
          <a:xfrm>
            <a:off x="6679042" y="1308604"/>
            <a:ext cx="3276273" cy="2155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76" descr="Description: WP_20180307_12_58_16_Selfie">
            <a:extLst>
              <a:ext uri="{FF2B5EF4-FFF2-40B4-BE49-F238E27FC236}">
                <a16:creationId xmlns:a16="http://schemas.microsoft.com/office/drawing/2014/main" id="{5A638E7C-08A5-48A8-84A8-308E4472DE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552" t="11752" r="6311" b="27240"/>
          <a:stretch>
            <a:fillRect/>
          </a:stretch>
        </p:blipFill>
        <p:spPr bwMode="auto">
          <a:xfrm>
            <a:off x="9729001" y="1133341"/>
            <a:ext cx="2455119" cy="2295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EC6C10F-3775-4AA5-8084-DDA69A89A3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79042" y="3463850"/>
            <a:ext cx="5489663" cy="2924071"/>
          </a:xfrm>
          <a:prstGeom prst="rect">
            <a:avLst/>
          </a:prstGeom>
        </p:spPr>
      </p:pic>
      <p:pic>
        <p:nvPicPr>
          <p:cNvPr id="7" name="Ori-Oke song 3">
            <a:hlinkClick r:id="" action="ppaction://media"/>
            <a:extLst>
              <a:ext uri="{FF2B5EF4-FFF2-40B4-BE49-F238E27FC236}">
                <a16:creationId xmlns:a16="http://schemas.microsoft.com/office/drawing/2014/main" id="{448D5E9D-4F68-4F6E-9AA9-8357E15649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998417" y="415709"/>
            <a:ext cx="609600" cy="609600"/>
          </a:xfrm>
          <a:prstGeom prst="rect">
            <a:avLst/>
          </a:prstGeom>
        </p:spPr>
      </p:pic>
      <p:sp>
        <p:nvSpPr>
          <p:cNvPr id="9" name="AutoShape 7" descr="Agbamole Akuba Ogido Drum | Afrikoture Nigeria">
            <a:extLst>
              <a:ext uri="{FF2B5EF4-FFF2-40B4-BE49-F238E27FC236}">
                <a16:creationId xmlns:a16="http://schemas.microsoft.com/office/drawing/2014/main" id="{F4CFBC24-953A-4590-87A8-C1A64A7312E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278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DE31F8-212E-465A-B20C-20E043C82F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820" y="339368"/>
            <a:ext cx="11861442" cy="1325563"/>
          </a:xfrm>
        </p:spPr>
        <p:txBody>
          <a:bodyPr/>
          <a:lstStyle/>
          <a:p>
            <a:r>
              <a:rPr lang="en-US" dirty="0"/>
              <a:t>“Prayer is the soup and music (song) is the spice”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4AADEC-58A1-4A0D-B109-FC3E52A1AF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3791" y="1468192"/>
            <a:ext cx="11250281" cy="5177307"/>
          </a:xfrm>
        </p:spPr>
        <p:txBody>
          <a:bodyPr>
            <a:normAutofit/>
          </a:bodyPr>
          <a:lstStyle/>
          <a:p>
            <a:r>
              <a:rPr lang="en-US" dirty="0"/>
              <a:t>Music, prayer laced with social commentaries (Ajose 2018, 2020)</a:t>
            </a:r>
          </a:p>
          <a:p>
            <a:pPr marL="0" indent="0">
              <a:buNone/>
            </a:pPr>
            <a:endParaRPr lang="en-US" sz="1100" dirty="0"/>
          </a:p>
          <a:p>
            <a:r>
              <a:rPr lang="en-US" dirty="0"/>
              <a:t>The mundane is present in the sacred: ‘gingering’ the spirit</a:t>
            </a:r>
          </a:p>
          <a:p>
            <a:pPr marL="0" indent="0">
              <a:buNone/>
            </a:pPr>
            <a:r>
              <a:rPr lang="en-US" sz="2400" i="1" dirty="0">
                <a:effectLst/>
                <a:latin typeface="Calibri body"/>
                <a:ea typeface="Calibri" panose="020F0502020204030204" pitchFamily="34" charset="0"/>
                <a:cs typeface="TimesNewRomanPS-BoldMT"/>
              </a:rPr>
              <a:t>“It is not easy to pray…. Prayer involves the whole of your body and there is the tendency to want to get tired especially during all-night prayers. As we lead prayers and we notice that the people are becoming tired, we throw in a song to ginger their spirit” (</a:t>
            </a:r>
            <a:r>
              <a:rPr lang="en-US" sz="2400" i="1" dirty="0">
                <a:latin typeface="Calibri body"/>
                <a:ea typeface="Calibri" panose="020F0502020204030204" pitchFamily="34" charset="0"/>
                <a:cs typeface="TimesNewRomanPS-BoldMT"/>
              </a:rPr>
              <a:t>Interview: </a:t>
            </a:r>
            <a:r>
              <a:rPr lang="en-US" sz="2400" i="1" dirty="0">
                <a:effectLst/>
                <a:latin typeface="Calibri body"/>
                <a:ea typeface="Calibri" panose="020F0502020204030204" pitchFamily="34" charset="0"/>
                <a:cs typeface="TimesNewRomanPS-BoldMT"/>
              </a:rPr>
              <a:t>Evangelist Mrs. Esther, prayer/song leader, </a:t>
            </a:r>
            <a:r>
              <a:rPr lang="en-US" sz="2400" i="1" dirty="0" smtClean="0">
                <a:effectLst/>
                <a:latin typeface="Calibri body"/>
                <a:ea typeface="Calibri" panose="020F0502020204030204" pitchFamily="34" charset="0"/>
                <a:cs typeface="TimesNewRomanPS-BoldMT"/>
              </a:rPr>
              <a:t>Ori-</a:t>
            </a:r>
            <a:r>
              <a:rPr lang="en-US" sz="2400" i="1" dirty="0" err="1" smtClean="0">
                <a:effectLst/>
                <a:latin typeface="Calibri body"/>
                <a:ea typeface="Calibri" panose="020F0502020204030204" pitchFamily="34" charset="0"/>
                <a:cs typeface="TimesNewRomanPS-BoldMT"/>
              </a:rPr>
              <a:t>oke</a:t>
            </a:r>
            <a:r>
              <a:rPr lang="en-US" sz="2400" i="1" dirty="0" smtClean="0">
                <a:effectLst/>
                <a:latin typeface="Calibri body"/>
                <a:ea typeface="Calibri" panose="020F0502020204030204" pitchFamily="34" charset="0"/>
                <a:cs typeface="TimesNewRomanPS-BoldMT"/>
              </a:rPr>
              <a:t> Baba </a:t>
            </a:r>
            <a:r>
              <a:rPr lang="en-US" sz="2400" i="1" dirty="0" err="1" smtClean="0">
                <a:effectLst/>
                <a:latin typeface="Calibri body"/>
                <a:ea typeface="Calibri" panose="020F0502020204030204" pitchFamily="34" charset="0"/>
                <a:cs typeface="TimesNewRomanPS-BoldMT"/>
              </a:rPr>
              <a:t>Abiye</a:t>
            </a:r>
            <a:r>
              <a:rPr lang="en-US" sz="2400" i="1" dirty="0" smtClean="0">
                <a:effectLst/>
                <a:latin typeface="Calibri body"/>
                <a:ea typeface="Calibri" panose="020F0502020204030204" pitchFamily="34" charset="0"/>
                <a:cs typeface="TimesNewRomanPS-BoldMT"/>
              </a:rPr>
              <a:t>,  </a:t>
            </a:r>
            <a:r>
              <a:rPr lang="en-US" sz="2400" i="1" dirty="0">
                <a:effectLst/>
                <a:latin typeface="Calibri body"/>
                <a:ea typeface="Calibri" panose="020F0502020204030204" pitchFamily="34" charset="0"/>
                <a:cs typeface="TimesNewRomanPS-BoldMT"/>
              </a:rPr>
              <a:t>March 8, </a:t>
            </a:r>
            <a:r>
              <a:rPr lang="en-US" sz="2400" i="1" dirty="0" smtClean="0">
                <a:effectLst/>
                <a:latin typeface="Calibri body"/>
                <a:ea typeface="Calibri" panose="020F0502020204030204" pitchFamily="34" charset="0"/>
                <a:cs typeface="TimesNewRomanPS-BoldMT"/>
              </a:rPr>
              <a:t>2019)</a:t>
            </a:r>
            <a:endParaRPr lang="en-US" sz="2400" i="1" dirty="0">
              <a:effectLst/>
              <a:latin typeface="Calibri body"/>
              <a:ea typeface="Calibri" panose="020F0502020204030204" pitchFamily="34" charset="0"/>
              <a:cs typeface="TimesNewRomanPS-BoldMT"/>
            </a:endParaRPr>
          </a:p>
          <a:p>
            <a:pPr marL="0" indent="0">
              <a:buNone/>
            </a:pPr>
            <a:endParaRPr lang="en-US" sz="900" i="1" dirty="0">
              <a:effectLst/>
              <a:latin typeface="Calibri body"/>
              <a:ea typeface="Calibri" panose="020F0502020204030204" pitchFamily="34" charset="0"/>
              <a:cs typeface="TimesNewRomanPS-BoldMT"/>
            </a:endParaRPr>
          </a:p>
          <a:p>
            <a:r>
              <a:rPr lang="en-US" dirty="0">
                <a:effectLst/>
                <a:latin typeface="Calibri body"/>
                <a:ea typeface="Calibri" panose="020F0502020204030204" pitchFamily="34" charset="0"/>
                <a:cs typeface="Times New Roman" panose="02020603050405020304" pitchFamily="18" charset="0"/>
              </a:rPr>
              <a:t>Music and praye</a:t>
            </a:r>
            <a:r>
              <a:rPr lang="en-US" dirty="0">
                <a:latin typeface="Calibri body"/>
                <a:ea typeface="Calibri" panose="020F0502020204030204" pitchFamily="34" charset="0"/>
                <a:cs typeface="Times New Roman" panose="02020603050405020304" pitchFamily="18" charset="0"/>
              </a:rPr>
              <a:t>rs as ‘stimulants</a:t>
            </a:r>
            <a:r>
              <a:rPr lang="en-US" dirty="0" smtClean="0">
                <a:latin typeface="Calibri body"/>
                <a:ea typeface="Calibri" panose="020F0502020204030204" pitchFamily="34" charset="0"/>
                <a:cs typeface="Times New Roman" panose="02020603050405020304" pitchFamily="18" charset="0"/>
              </a:rPr>
              <a:t>’ and </a:t>
            </a:r>
            <a:r>
              <a:rPr lang="en-US" dirty="0">
                <a:latin typeface="Calibri body"/>
                <a:ea typeface="Calibri" panose="020F0502020204030204" pitchFamily="34" charset="0"/>
                <a:cs typeface="Times New Roman" panose="02020603050405020304" pitchFamily="18" charset="0"/>
              </a:rPr>
              <a:t>‘condiments’ in spiritual </a:t>
            </a:r>
            <a:r>
              <a:rPr lang="en-US" dirty="0" err="1">
                <a:latin typeface="Calibri body"/>
                <a:ea typeface="Calibri" panose="020F0502020204030204" pitchFamily="34" charset="0"/>
                <a:cs typeface="Times New Roman" panose="02020603050405020304" pitchFamily="18" charset="0"/>
              </a:rPr>
              <a:t>labour</a:t>
            </a:r>
            <a:endParaRPr lang="en-US" dirty="0">
              <a:latin typeface="Calibri body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100" dirty="0">
              <a:latin typeface="Calibri body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100" dirty="0">
              <a:latin typeface="Calibri body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Calibri body"/>
                <a:ea typeface="Calibri" panose="020F0502020204030204" pitchFamily="34" charset="0"/>
                <a:cs typeface="Times New Roman" panose="02020603050405020304" pitchFamily="18" charset="0"/>
              </a:rPr>
              <a:t>Performance</a:t>
            </a:r>
            <a:r>
              <a:rPr lang="en-US" dirty="0">
                <a:effectLst/>
                <a:latin typeface="Calibri body"/>
                <a:ea typeface="Calibri" panose="020F0502020204030204" pitchFamily="34" charset="0"/>
                <a:cs typeface="Times New Roman" panose="02020603050405020304" pitchFamily="18" charset="0"/>
              </a:rPr>
              <a:t>, spirituality and well-being- “dance away your sorrows”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7756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89" descr="Description: WP_20170126_09_55_44_Selfie">
            <a:extLst>
              <a:ext uri="{FF2B5EF4-FFF2-40B4-BE49-F238E27FC236}">
                <a16:creationId xmlns:a16="http://schemas.microsoft.com/office/drawing/2014/main" id="{6236F6F6-4274-46A8-92F1-64E5F55608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4271" y="2995575"/>
            <a:ext cx="6566347" cy="3643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0744B10-700C-45FD-8F78-A4A896A74C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761" y="-78017"/>
            <a:ext cx="10515600" cy="1325563"/>
          </a:xfrm>
        </p:spPr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308FC4-22EB-4770-BB01-521555B07F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1327" y="1056067"/>
            <a:ext cx="11114468" cy="5679583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Religion is crucial for understanding humanity in Africa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Sacred spaces like Ori-</a:t>
            </a:r>
            <a:r>
              <a:rPr lang="en-US" dirty="0" err="1"/>
              <a:t>oke</a:t>
            </a:r>
            <a:r>
              <a:rPr lang="en-US" dirty="0"/>
              <a:t> mean something more to </a:t>
            </a:r>
            <a:r>
              <a:rPr lang="en-US" dirty="0" smtClean="0"/>
              <a:t>people in Nigeria </a:t>
            </a:r>
            <a:endParaRPr lang="en-US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Ori-</a:t>
            </a:r>
            <a:r>
              <a:rPr lang="en-US" dirty="0" err="1"/>
              <a:t>oke</a:t>
            </a:r>
            <a:r>
              <a:rPr lang="en-US" dirty="0"/>
              <a:t> performance space-music and prayer-offers deeper insight into the everyday socio-economic aspirations of people in postcolonial Nigeria and Africa</a:t>
            </a:r>
          </a:p>
        </p:txBody>
      </p:sp>
    </p:spTree>
    <p:extLst>
      <p:ext uri="{BB962C8B-B14F-4D97-AF65-F5344CB8AC3E}">
        <p14:creationId xmlns:p14="http://schemas.microsoft.com/office/powerpoint/2010/main" val="1244296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E5A0DF-C9C3-4F5A-A665-9891725993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F83BEB-D43C-45C7-AEA1-D07C54BDB4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8800" dirty="0"/>
              <a:t>THANK YOU!!!</a:t>
            </a:r>
          </a:p>
        </p:txBody>
      </p:sp>
    </p:spTree>
    <p:extLst>
      <p:ext uri="{BB962C8B-B14F-4D97-AF65-F5344CB8AC3E}">
        <p14:creationId xmlns:p14="http://schemas.microsoft.com/office/powerpoint/2010/main" val="3669580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3654</TotalTime>
  <Words>585</Words>
  <Application>Microsoft Office PowerPoint</Application>
  <PresentationFormat>Widescreen</PresentationFormat>
  <Paragraphs>54</Paragraphs>
  <Slides>9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7" baseType="lpstr">
      <vt:lpstr>Calibri body</vt:lpstr>
      <vt:lpstr>TimesNewRomanPS-BoldMT</vt:lpstr>
      <vt:lpstr>Arial</vt:lpstr>
      <vt:lpstr>Calibri</vt:lpstr>
      <vt:lpstr>Calibri Light</vt:lpstr>
      <vt:lpstr>Times New Roman</vt:lpstr>
      <vt:lpstr>Wingdings</vt:lpstr>
      <vt:lpstr>Office Theme</vt:lpstr>
      <vt:lpstr>Performance, Space and Spirituality: Music and Ori-oke Christianity in Nigeria</vt:lpstr>
      <vt:lpstr>“Sacred sites mean something more” (Coomans et al. 2012: 10)</vt:lpstr>
      <vt:lpstr>Review of Literature</vt:lpstr>
      <vt:lpstr>Review of literature </vt:lpstr>
      <vt:lpstr>“We are here to fight”: negotiating welfare through warfare</vt:lpstr>
      <vt:lpstr>Analyzing Ori-oke performance space</vt:lpstr>
      <vt:lpstr>“Prayer is the soup and music (song) is the spice”</vt:lpstr>
      <vt:lpstr>Conclusion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Performance, Space and Spirituality: Music and Ori-oke Christianity in Nigeria</dc:title>
  <dc:creator>Olus</dc:creator>
  <cp:lastModifiedBy>Samuel Ajose</cp:lastModifiedBy>
  <cp:revision>32</cp:revision>
  <dcterms:created xsi:type="dcterms:W3CDTF">2022-11-30T15:42:07Z</dcterms:created>
  <dcterms:modified xsi:type="dcterms:W3CDTF">2022-12-05T15:29:21Z</dcterms:modified>
</cp:coreProperties>
</file>